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7D4977A-7D80-4F43-A5A7-B70F73B70D7D}"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ADA2-0B90-4F0D-8233-D5B0129AB59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87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4977A-7D80-4F43-A5A7-B70F73B70D7D}"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ADA2-0B90-4F0D-8233-D5B0129AB596}" type="slidenum">
              <a:rPr lang="en-US" smtClean="0"/>
              <a:t>‹#›</a:t>
            </a:fld>
            <a:endParaRPr lang="en-US"/>
          </a:p>
        </p:txBody>
      </p:sp>
    </p:spTree>
    <p:extLst>
      <p:ext uri="{BB962C8B-B14F-4D97-AF65-F5344CB8AC3E}">
        <p14:creationId xmlns:p14="http://schemas.microsoft.com/office/powerpoint/2010/main" val="388280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4977A-7D80-4F43-A5A7-B70F73B70D7D}"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ADA2-0B90-4F0D-8233-D5B0129AB59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92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4977A-7D80-4F43-A5A7-B70F73B70D7D}"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ADA2-0B90-4F0D-8233-D5B0129AB596}" type="slidenum">
              <a:rPr lang="en-US" smtClean="0"/>
              <a:t>‹#›</a:t>
            </a:fld>
            <a:endParaRPr lang="en-US"/>
          </a:p>
        </p:txBody>
      </p:sp>
    </p:spTree>
    <p:extLst>
      <p:ext uri="{BB962C8B-B14F-4D97-AF65-F5344CB8AC3E}">
        <p14:creationId xmlns:p14="http://schemas.microsoft.com/office/powerpoint/2010/main" val="171297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D4977A-7D80-4F43-A5A7-B70F73B70D7D}"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AADA2-0B90-4F0D-8233-D5B0129AB59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69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D4977A-7D80-4F43-A5A7-B70F73B70D7D}"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AADA2-0B90-4F0D-8233-D5B0129AB596}" type="slidenum">
              <a:rPr lang="en-US" smtClean="0"/>
              <a:t>‹#›</a:t>
            </a:fld>
            <a:endParaRPr lang="en-US"/>
          </a:p>
        </p:txBody>
      </p:sp>
    </p:spTree>
    <p:extLst>
      <p:ext uri="{BB962C8B-B14F-4D97-AF65-F5344CB8AC3E}">
        <p14:creationId xmlns:p14="http://schemas.microsoft.com/office/powerpoint/2010/main" val="83338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D4977A-7D80-4F43-A5A7-B70F73B70D7D}"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AADA2-0B90-4F0D-8233-D5B0129AB596}" type="slidenum">
              <a:rPr lang="en-US" smtClean="0"/>
              <a:t>‹#›</a:t>
            </a:fld>
            <a:endParaRPr lang="en-US"/>
          </a:p>
        </p:txBody>
      </p:sp>
    </p:spTree>
    <p:extLst>
      <p:ext uri="{BB962C8B-B14F-4D97-AF65-F5344CB8AC3E}">
        <p14:creationId xmlns:p14="http://schemas.microsoft.com/office/powerpoint/2010/main" val="1378927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D4977A-7D80-4F43-A5A7-B70F73B70D7D}"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AADA2-0B90-4F0D-8233-D5B0129AB596}" type="slidenum">
              <a:rPr lang="en-US" smtClean="0"/>
              <a:t>‹#›</a:t>
            </a:fld>
            <a:endParaRPr lang="en-US"/>
          </a:p>
        </p:txBody>
      </p:sp>
    </p:spTree>
    <p:extLst>
      <p:ext uri="{BB962C8B-B14F-4D97-AF65-F5344CB8AC3E}">
        <p14:creationId xmlns:p14="http://schemas.microsoft.com/office/powerpoint/2010/main" val="141127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4977A-7D80-4F43-A5A7-B70F73B70D7D}"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AADA2-0B90-4F0D-8233-D5B0129AB596}" type="slidenum">
              <a:rPr lang="en-US" smtClean="0"/>
              <a:t>‹#›</a:t>
            </a:fld>
            <a:endParaRPr lang="en-US"/>
          </a:p>
        </p:txBody>
      </p:sp>
    </p:spTree>
    <p:extLst>
      <p:ext uri="{BB962C8B-B14F-4D97-AF65-F5344CB8AC3E}">
        <p14:creationId xmlns:p14="http://schemas.microsoft.com/office/powerpoint/2010/main" val="641053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D4977A-7D80-4F43-A5A7-B70F73B70D7D}"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AADA2-0B90-4F0D-8233-D5B0129AB596}" type="slidenum">
              <a:rPr lang="en-US" smtClean="0"/>
              <a:t>‹#›</a:t>
            </a:fld>
            <a:endParaRPr lang="en-US"/>
          </a:p>
        </p:txBody>
      </p:sp>
    </p:spTree>
    <p:extLst>
      <p:ext uri="{BB962C8B-B14F-4D97-AF65-F5344CB8AC3E}">
        <p14:creationId xmlns:p14="http://schemas.microsoft.com/office/powerpoint/2010/main" val="293199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D4977A-7D80-4F43-A5A7-B70F73B70D7D}"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AADA2-0B90-4F0D-8233-D5B0129AB59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07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D4977A-7D80-4F43-A5A7-B70F73B70D7D}" type="datetimeFigureOut">
              <a:rPr lang="en-US" smtClean="0"/>
              <a:t>2/20/2023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AAAADA2-0B90-4F0D-8233-D5B0129AB59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896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C1C3-44EC-4171-0DE1-904A6D3D5991}"/>
              </a:ext>
            </a:extLst>
          </p:cNvPr>
          <p:cNvSpPr>
            <a:spLocks noGrp="1"/>
          </p:cNvSpPr>
          <p:nvPr>
            <p:ph type="ctrTitle"/>
          </p:nvPr>
        </p:nvSpPr>
        <p:spPr/>
        <p:txBody>
          <a:bodyPr/>
          <a:lstStyle/>
          <a:p>
            <a:r>
              <a:rPr lang="en-US" b="1" dirty="0"/>
              <a:t>SELECTIVE/QUALITATIVE CREDIT CONTROL METHODS</a:t>
            </a:r>
          </a:p>
        </p:txBody>
      </p:sp>
      <p:sp>
        <p:nvSpPr>
          <p:cNvPr id="3" name="Subtitle 2">
            <a:extLst>
              <a:ext uri="{FF2B5EF4-FFF2-40B4-BE49-F238E27FC236}">
                <a16:creationId xmlns:a16="http://schemas.microsoft.com/office/drawing/2014/main" id="{DE1D156A-E930-63C0-E102-9CC3CCB4D31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245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23070-E6D8-78F6-B7B4-11E6E6C29CD2}"/>
              </a:ext>
            </a:extLst>
          </p:cNvPr>
          <p:cNvSpPr>
            <a:spLocks noGrp="1"/>
          </p:cNvSpPr>
          <p:nvPr>
            <p:ph type="title"/>
          </p:nvPr>
        </p:nvSpPr>
        <p:spPr/>
        <p:txBody>
          <a:bodyPr/>
          <a:lstStyle/>
          <a:p>
            <a:pPr algn="just"/>
            <a:r>
              <a:rPr lang="en-US" b="1" dirty="0"/>
              <a:t>SELECTIVE / QUALITATIVE CREDIT CONTROL METHODS</a:t>
            </a:r>
          </a:p>
        </p:txBody>
      </p:sp>
      <p:sp>
        <p:nvSpPr>
          <p:cNvPr id="3" name="Content Placeholder 2">
            <a:extLst>
              <a:ext uri="{FF2B5EF4-FFF2-40B4-BE49-F238E27FC236}">
                <a16:creationId xmlns:a16="http://schemas.microsoft.com/office/drawing/2014/main" id="{73F19122-04E1-8CD3-CE6D-5440A6236DFD}"/>
              </a:ext>
            </a:extLst>
          </p:cNvPr>
          <p:cNvSpPr>
            <a:spLocks noGrp="1"/>
          </p:cNvSpPr>
          <p:nvPr>
            <p:ph idx="1"/>
          </p:nvPr>
        </p:nvSpPr>
        <p:spPr/>
        <p:txBody>
          <a:bodyPr/>
          <a:lstStyle/>
          <a:p>
            <a:pPr marL="0" indent="0" algn="just">
              <a:buNone/>
            </a:pPr>
            <a:r>
              <a:rPr lang="en-US" dirty="0"/>
              <a:t>Under Selective Credit Control, credit is provided to selected borrowers for selected purpose, depending upon the use to which the control try to regulate the quality of credit -the direction towards the credit flows. The Selective Controls are:- </a:t>
            </a:r>
          </a:p>
          <a:p>
            <a:pPr marL="0" indent="0" algn="just">
              <a:buNone/>
            </a:pPr>
            <a:r>
              <a:rPr lang="en-US" b="1" dirty="0"/>
              <a:t>1. Ceiling on Credit:- </a:t>
            </a:r>
            <a:r>
              <a:rPr lang="en-US" dirty="0"/>
              <a:t>The Ceiling on level of credit restricts the lending capacity of a bank to grant advances against certain controlled securities.</a:t>
            </a:r>
          </a:p>
        </p:txBody>
      </p:sp>
    </p:spTree>
    <p:extLst>
      <p:ext uri="{BB962C8B-B14F-4D97-AF65-F5344CB8AC3E}">
        <p14:creationId xmlns:p14="http://schemas.microsoft.com/office/powerpoint/2010/main" val="2196156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A7775-05CC-D5E9-9EC0-F41121827012}"/>
              </a:ext>
            </a:extLst>
          </p:cNvPr>
          <p:cNvSpPr>
            <a:spLocks noGrp="1"/>
          </p:cNvSpPr>
          <p:nvPr>
            <p:ph type="title"/>
          </p:nvPr>
        </p:nvSpPr>
        <p:spPr/>
        <p:txBody>
          <a:bodyPr/>
          <a:lstStyle/>
          <a:p>
            <a:r>
              <a:rPr lang="en-US" b="1" dirty="0"/>
              <a:t>SELECTIVE / QUALITATIVE CREDIT CONTROL METHODS</a:t>
            </a:r>
            <a:endParaRPr lang="en-US" dirty="0"/>
          </a:p>
        </p:txBody>
      </p:sp>
      <p:sp>
        <p:nvSpPr>
          <p:cNvPr id="3" name="Content Placeholder 2">
            <a:extLst>
              <a:ext uri="{FF2B5EF4-FFF2-40B4-BE49-F238E27FC236}">
                <a16:creationId xmlns:a16="http://schemas.microsoft.com/office/drawing/2014/main" id="{D8E589B3-4958-3A66-A2A8-2D1AB738B53A}"/>
              </a:ext>
            </a:extLst>
          </p:cNvPr>
          <p:cNvSpPr>
            <a:spLocks noGrp="1"/>
          </p:cNvSpPr>
          <p:nvPr>
            <p:ph idx="1"/>
          </p:nvPr>
        </p:nvSpPr>
        <p:spPr/>
        <p:txBody>
          <a:bodyPr/>
          <a:lstStyle/>
          <a:p>
            <a:pPr marL="0" indent="0" algn="just">
              <a:buNone/>
            </a:pPr>
            <a:r>
              <a:rPr lang="en-US" b="1" dirty="0"/>
              <a:t>2. Margin Requirements :- </a:t>
            </a:r>
            <a:r>
              <a:rPr lang="en-US" dirty="0"/>
              <a:t>A loan is sanctioned against Collateral Security. Margin means that proportion of the value of security against which loan is not given. Margin against a particular security is reduced or increased in order to encourage or to discourage the flow of credit to a particular sector. It varies from 20% to 80%. For agricultural commodities it is as high as 75%. Higher the margin lesser will be the loan sanctioned.</a:t>
            </a:r>
          </a:p>
        </p:txBody>
      </p:sp>
    </p:spTree>
    <p:extLst>
      <p:ext uri="{BB962C8B-B14F-4D97-AF65-F5344CB8AC3E}">
        <p14:creationId xmlns:p14="http://schemas.microsoft.com/office/powerpoint/2010/main" val="416635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F4FAC-45E5-2B23-0A5B-648C2F3F6FA6}"/>
              </a:ext>
            </a:extLst>
          </p:cNvPr>
          <p:cNvSpPr>
            <a:spLocks noGrp="1"/>
          </p:cNvSpPr>
          <p:nvPr>
            <p:ph type="title"/>
          </p:nvPr>
        </p:nvSpPr>
        <p:spPr/>
        <p:txBody>
          <a:bodyPr/>
          <a:lstStyle/>
          <a:p>
            <a:r>
              <a:rPr lang="en-US" b="1" dirty="0"/>
              <a:t>SELECTIVE / QUALITATIVE CREDIT CONTROL METHODS</a:t>
            </a:r>
            <a:endParaRPr lang="en-US" dirty="0"/>
          </a:p>
        </p:txBody>
      </p:sp>
      <p:sp>
        <p:nvSpPr>
          <p:cNvPr id="3" name="Content Placeholder 2">
            <a:extLst>
              <a:ext uri="{FF2B5EF4-FFF2-40B4-BE49-F238E27FC236}">
                <a16:creationId xmlns:a16="http://schemas.microsoft.com/office/drawing/2014/main" id="{68452B4A-BC67-F2EB-7FA4-65BB55B91EA3}"/>
              </a:ext>
            </a:extLst>
          </p:cNvPr>
          <p:cNvSpPr>
            <a:spLocks noGrp="1"/>
          </p:cNvSpPr>
          <p:nvPr>
            <p:ph idx="1"/>
          </p:nvPr>
        </p:nvSpPr>
        <p:spPr/>
        <p:txBody>
          <a:bodyPr/>
          <a:lstStyle/>
          <a:p>
            <a:pPr marL="0" indent="0" algn="just">
              <a:buNone/>
            </a:pPr>
            <a:r>
              <a:rPr lang="en-US" dirty="0"/>
              <a:t> </a:t>
            </a:r>
            <a:r>
              <a:rPr lang="en-US" b="1" dirty="0"/>
              <a:t>3. Discriminatory Interest Rate (DIR):- </a:t>
            </a:r>
            <a:r>
              <a:rPr lang="en-US" dirty="0"/>
              <a:t>Through DIR, RBI makes credit flow to certain priority or weaker sectors by charging concessional rates of interest. RBI issues supplementary instructions regarding granting of additional credit against sensitive commodities, issue of guarantees, making advances The RBI issues directives to banks regarding advances. Directives are regarding the purpose for which loans may or may not be given. SM Com etc.</a:t>
            </a:r>
          </a:p>
        </p:txBody>
      </p:sp>
    </p:spTree>
    <p:extLst>
      <p:ext uri="{BB962C8B-B14F-4D97-AF65-F5344CB8AC3E}">
        <p14:creationId xmlns:p14="http://schemas.microsoft.com/office/powerpoint/2010/main" val="202987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9B5B-186C-CD50-7F51-6655BAD9BA00}"/>
              </a:ext>
            </a:extLst>
          </p:cNvPr>
          <p:cNvSpPr>
            <a:spLocks noGrp="1"/>
          </p:cNvSpPr>
          <p:nvPr>
            <p:ph type="title"/>
          </p:nvPr>
        </p:nvSpPr>
        <p:spPr/>
        <p:txBody>
          <a:bodyPr/>
          <a:lstStyle/>
          <a:p>
            <a:r>
              <a:rPr lang="en-US" b="1" dirty="0"/>
              <a:t>SELECTIVE / QUALITATIVE CREDIT CONTROL METHODS</a:t>
            </a:r>
            <a:endParaRPr lang="en-US" dirty="0"/>
          </a:p>
        </p:txBody>
      </p:sp>
      <p:sp>
        <p:nvSpPr>
          <p:cNvPr id="3" name="Content Placeholder 2">
            <a:extLst>
              <a:ext uri="{FF2B5EF4-FFF2-40B4-BE49-F238E27FC236}">
                <a16:creationId xmlns:a16="http://schemas.microsoft.com/office/drawing/2014/main" id="{21FE8344-1249-6BF8-EE15-063C179CA692}"/>
              </a:ext>
            </a:extLst>
          </p:cNvPr>
          <p:cNvSpPr>
            <a:spLocks noGrp="1"/>
          </p:cNvSpPr>
          <p:nvPr>
            <p:ph idx="1"/>
          </p:nvPr>
        </p:nvSpPr>
        <p:spPr/>
        <p:txBody>
          <a:bodyPr/>
          <a:lstStyle/>
          <a:p>
            <a:pPr marL="0" indent="0" algn="just">
              <a:buNone/>
            </a:pPr>
            <a:r>
              <a:rPr lang="en-US" b="1" dirty="0"/>
              <a:t>4. Directives:- </a:t>
            </a:r>
            <a:r>
              <a:rPr lang="en-US" dirty="0"/>
              <a:t>The RBI issues directives to banks regarding advances. Directives are regarding the purpose for which loans may or may not be given.</a:t>
            </a:r>
          </a:p>
        </p:txBody>
      </p:sp>
    </p:spTree>
    <p:extLst>
      <p:ext uri="{BB962C8B-B14F-4D97-AF65-F5344CB8AC3E}">
        <p14:creationId xmlns:p14="http://schemas.microsoft.com/office/powerpoint/2010/main" val="2224255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1B458-2AED-245C-D21B-ABD45D2ACD36}"/>
              </a:ext>
            </a:extLst>
          </p:cNvPr>
          <p:cNvSpPr>
            <a:spLocks noGrp="1"/>
          </p:cNvSpPr>
          <p:nvPr>
            <p:ph type="title"/>
          </p:nvPr>
        </p:nvSpPr>
        <p:spPr/>
        <p:txBody>
          <a:bodyPr/>
          <a:lstStyle/>
          <a:p>
            <a:r>
              <a:rPr lang="en-US" b="1" dirty="0"/>
              <a:t>SELECTIVE / QUALITATIVE CREDIT CONTROL METHODS</a:t>
            </a:r>
            <a:endParaRPr lang="en-US" dirty="0"/>
          </a:p>
        </p:txBody>
      </p:sp>
      <p:sp>
        <p:nvSpPr>
          <p:cNvPr id="3" name="Content Placeholder 2">
            <a:extLst>
              <a:ext uri="{FF2B5EF4-FFF2-40B4-BE49-F238E27FC236}">
                <a16:creationId xmlns:a16="http://schemas.microsoft.com/office/drawing/2014/main" id="{57432BC8-E338-D028-F328-FD19A717378C}"/>
              </a:ext>
            </a:extLst>
          </p:cNvPr>
          <p:cNvSpPr>
            <a:spLocks noGrp="1"/>
          </p:cNvSpPr>
          <p:nvPr>
            <p:ph idx="1"/>
          </p:nvPr>
        </p:nvSpPr>
        <p:spPr/>
        <p:txBody>
          <a:bodyPr/>
          <a:lstStyle/>
          <a:p>
            <a:pPr marL="0" indent="0" algn="just">
              <a:buNone/>
            </a:pPr>
            <a:r>
              <a:rPr lang="en-US" b="1" dirty="0"/>
              <a:t>5. Direct Action:-</a:t>
            </a:r>
            <a:r>
              <a:rPr lang="en-US" dirty="0"/>
              <a:t> It is too severe and is therefore rarely followed. It may involve refusal by RBI to rediscount bills or cancellation of license, if the bank has failed to comply with the directives of RBI.</a:t>
            </a:r>
          </a:p>
        </p:txBody>
      </p:sp>
    </p:spTree>
    <p:extLst>
      <p:ext uri="{BB962C8B-B14F-4D97-AF65-F5344CB8AC3E}">
        <p14:creationId xmlns:p14="http://schemas.microsoft.com/office/powerpoint/2010/main" val="281400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4EB05-212C-2DCB-F8C1-02AB49FFC3A5}"/>
              </a:ext>
            </a:extLst>
          </p:cNvPr>
          <p:cNvSpPr>
            <a:spLocks noGrp="1"/>
          </p:cNvSpPr>
          <p:nvPr>
            <p:ph type="title"/>
          </p:nvPr>
        </p:nvSpPr>
        <p:spPr/>
        <p:txBody>
          <a:bodyPr/>
          <a:lstStyle/>
          <a:p>
            <a:r>
              <a:rPr lang="en-US" b="1" dirty="0"/>
              <a:t>SELECTIVE / QUALITATIVE CREDIT CONTROL METHODS</a:t>
            </a:r>
            <a:endParaRPr lang="en-US" dirty="0"/>
          </a:p>
        </p:txBody>
      </p:sp>
      <p:sp>
        <p:nvSpPr>
          <p:cNvPr id="3" name="Content Placeholder 2">
            <a:extLst>
              <a:ext uri="{FF2B5EF4-FFF2-40B4-BE49-F238E27FC236}">
                <a16:creationId xmlns:a16="http://schemas.microsoft.com/office/drawing/2014/main" id="{8C7BA095-C664-6704-86C2-4AD63D717597}"/>
              </a:ext>
            </a:extLst>
          </p:cNvPr>
          <p:cNvSpPr>
            <a:spLocks noGrp="1"/>
          </p:cNvSpPr>
          <p:nvPr>
            <p:ph idx="1"/>
          </p:nvPr>
        </p:nvSpPr>
        <p:spPr/>
        <p:txBody>
          <a:bodyPr>
            <a:normAutofit/>
          </a:bodyPr>
          <a:lstStyle/>
          <a:p>
            <a:pPr marL="0" indent="0" algn="just">
              <a:buNone/>
            </a:pPr>
            <a:r>
              <a:rPr lang="en-US" b="1" dirty="0"/>
              <a:t>6. Moral Suasion:- </a:t>
            </a:r>
            <a:r>
              <a:rPr lang="en-US" dirty="0"/>
              <a:t>Under Moral Suasion, RBI issues periodical letters to bank to exercise control over credit In general or advances against particular commodities. Periodic discussions are held with authorities of commercial banks in this respect.</a:t>
            </a:r>
          </a:p>
          <a:p>
            <a:pPr marL="0" indent="0" algn="just">
              <a:buNone/>
            </a:pPr>
            <a:r>
              <a:rPr lang="en-US" dirty="0"/>
              <a:t>Monetary policy is a regulatory policy by which the central bank or monetary authority of a country controls the supply of money, availability of bank credit and cost of money, that is, the rate of Interest. </a:t>
            </a:r>
          </a:p>
          <a:p>
            <a:pPr marL="0" indent="0" algn="just">
              <a:buNone/>
            </a:pPr>
            <a:r>
              <a:rPr lang="en-US" dirty="0"/>
              <a:t>Monetary policy/monetary management is regarded as an important tool of economic management in India. RBI controls the supply of money and bank credit. The Central bank has the duty to see that legitimate credit requirements are met and at the same credit is not used for unproductive and speculative purposes. RBI rightly calls its credit policy as one of controlled expansion.</a:t>
            </a:r>
          </a:p>
        </p:txBody>
      </p:sp>
    </p:spTree>
    <p:extLst>
      <p:ext uri="{BB962C8B-B14F-4D97-AF65-F5344CB8AC3E}">
        <p14:creationId xmlns:p14="http://schemas.microsoft.com/office/powerpoint/2010/main" val="332978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488</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Tw Cen MT</vt:lpstr>
      <vt:lpstr>Tw Cen MT Condensed</vt:lpstr>
      <vt:lpstr>Wingdings 3</vt:lpstr>
      <vt:lpstr>Integral</vt:lpstr>
      <vt:lpstr>SELECTIVE/QUALITATIVE CREDIT CONTROL METHODS</vt:lpstr>
      <vt:lpstr>SELECTIVE / QUALITATIVE CREDIT CONTROL METHODS</vt:lpstr>
      <vt:lpstr>SELECTIVE / QUALITATIVE CREDIT CONTROL METHODS</vt:lpstr>
      <vt:lpstr>SELECTIVE / QUALITATIVE CREDIT CONTROL METHODS</vt:lpstr>
      <vt:lpstr>SELECTIVE / QUALITATIVE CREDIT CONTROL METHODS</vt:lpstr>
      <vt:lpstr>SELECTIVE / QUALITATIVE CREDIT CONTROL METHODS</vt:lpstr>
      <vt:lpstr>SELECTIVE / QUALITATIVE CREDIT CONTROL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SELECTIVE/QUALITATIVE CREDIT CONTROL METHODS</dc:title>
  <dc:creator>Ananya Priya</dc:creator>
  <cp:lastModifiedBy>Ananya Priya</cp:lastModifiedBy>
  <cp:revision>2</cp:revision>
  <dcterms:created xsi:type="dcterms:W3CDTF">2023-02-20T16:48:06Z</dcterms:created>
  <dcterms:modified xsi:type="dcterms:W3CDTF">2023-02-20T16:48:20Z</dcterms:modified>
</cp:coreProperties>
</file>